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
      <p:font typeface="Source Code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bold.fntdata"/><Relationship Id="rId20" Type="http://schemas.openxmlformats.org/officeDocument/2006/relationships/slide" Target="slides/slide15.xml"/><Relationship Id="rId42" Type="http://schemas.openxmlformats.org/officeDocument/2006/relationships/font" Target="fonts/SourceCodePro-boldItalic.fntdata"/><Relationship Id="rId41" Type="http://schemas.openxmlformats.org/officeDocument/2006/relationships/font" Target="fonts/SourceCodePr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SourceCodePro-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5db986477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db986477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db98647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db98647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5db986477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5db986477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5db98647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5db98647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5db986477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5db986477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5db986477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db986477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5db986477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5db986477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5db98647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db98647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5db986477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db986477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5db986477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5db986477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5db986477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db986477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5db98647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5db98647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5db986477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5db986477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5db986477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5db986477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db986477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db98647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5db986477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5db98647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5db98647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db98647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5db98647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5db98647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5db98647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5db98647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5db98647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5db98647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ncbi.nlm.nih.gov/projects/CCDS/CcdsBrowse.cgi?REQUEST=GENEID&amp;DATA=3630&amp;BUILDS=CURRENTBUILDS"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922150" y="1452450"/>
            <a:ext cx="3299700" cy="16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Diabetes Mellitus associated SNP Detection Algorithm</a:t>
            </a:r>
            <a:endParaRPr sz="2400"/>
          </a:p>
        </p:txBody>
      </p:sp>
      <p:sp>
        <p:nvSpPr>
          <p:cNvPr id="60" name="Google Shape;60;p13"/>
          <p:cNvSpPr txBox="1"/>
          <p:nvPr>
            <p:ph idx="1" type="subTitle"/>
          </p:nvPr>
        </p:nvSpPr>
        <p:spPr>
          <a:xfrm>
            <a:off x="3062766" y="3413500"/>
            <a:ext cx="9342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t>M</a:t>
            </a:r>
            <a:endParaRPr sz="5800"/>
          </a:p>
        </p:txBody>
      </p:sp>
      <p:sp>
        <p:nvSpPr>
          <p:cNvPr id="61" name="Google Shape;61;p13"/>
          <p:cNvSpPr txBox="1"/>
          <p:nvPr>
            <p:ph idx="1" type="subTitle"/>
          </p:nvPr>
        </p:nvSpPr>
        <p:spPr>
          <a:xfrm>
            <a:off x="3436213" y="3267005"/>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a</a:t>
            </a:r>
            <a:r>
              <a:rPr lang="en" sz="2500"/>
              <a:t>yar Mansour</a:t>
            </a:r>
            <a:endParaRPr sz="2500"/>
          </a:p>
          <a:p>
            <a:pPr indent="0" lvl="0" marL="0" rtl="0" algn="ctr">
              <a:spcBef>
                <a:spcPts val="0"/>
              </a:spcBef>
              <a:spcAft>
                <a:spcPts val="0"/>
              </a:spcAft>
              <a:buNone/>
            </a:pPr>
            <a:r>
              <a:rPr lang="en"/>
              <a:t>u</a:t>
            </a:r>
            <a:r>
              <a:rPr lang="en"/>
              <a:t>hammad Elsadany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509550" y="1672650"/>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&amp; Experiment &amp; Results</a:t>
            </a:r>
            <a:endParaRPr/>
          </a:p>
        </p:txBody>
      </p:sp>
      <p:sp>
        <p:nvSpPr>
          <p:cNvPr id="134" name="Google Shape;134;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Experiment &amp; Results</a:t>
            </a:r>
            <a:endParaRPr/>
          </a:p>
        </p:txBody>
      </p:sp>
      <p:sp>
        <p:nvSpPr>
          <p:cNvPr id="140" name="Google Shape;140;p23"/>
          <p:cNvSpPr txBox="1"/>
          <p:nvPr>
            <p:ph idx="1" type="body"/>
          </p:nvPr>
        </p:nvSpPr>
        <p:spPr>
          <a:xfrm>
            <a:off x="311700" y="1475600"/>
            <a:ext cx="7730400" cy="309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As mentioned before, the user will enter the sequence to be checked in a FASTA file. </a:t>
            </a:r>
            <a:endParaRPr sz="1400"/>
          </a:p>
          <a:p>
            <a:pPr indent="-317500" lvl="0" marL="457200" rtl="0" algn="l">
              <a:spcBef>
                <a:spcPts val="0"/>
              </a:spcBef>
              <a:spcAft>
                <a:spcPts val="0"/>
              </a:spcAft>
              <a:buSzPts val="1400"/>
              <a:buChar char="●"/>
            </a:pPr>
            <a:r>
              <a:rPr lang="en" sz="1400"/>
              <a:t>The original sequence of Insulin gene was retrieved from </a:t>
            </a:r>
            <a:r>
              <a:rPr lang="en" sz="1400" u="sng">
                <a:solidFill>
                  <a:schemeClr val="hlink"/>
                </a:solidFill>
                <a:latin typeface="Arial"/>
                <a:ea typeface="Arial"/>
                <a:cs typeface="Arial"/>
                <a:sym typeface="Arial"/>
                <a:hlinkClick r:id="rId3"/>
              </a:rPr>
              <a:t>https://www.ncbi.nlm.nih.gov/projects/CCDS/CcdsBrowse.cgi?REQUEST=GENEID&amp;DATA=3630&amp;BUILDS=CURRENTBUILDS</a:t>
            </a:r>
            <a:endParaRPr sz="1400"/>
          </a:p>
          <a:p>
            <a:pPr indent="-317500" lvl="0" marL="457200" rtl="0" algn="l">
              <a:spcBef>
                <a:spcPts val="0"/>
              </a:spcBef>
              <a:spcAft>
                <a:spcPts val="0"/>
              </a:spcAft>
              <a:buSzPts val="1400"/>
              <a:buChar char="●"/>
            </a:pPr>
            <a:r>
              <a:rPr lang="en" sz="1400"/>
              <a:t>The database records that were entered by a python code. </a:t>
            </a:r>
            <a:endParaRPr sz="1400"/>
          </a:p>
        </p:txBody>
      </p:sp>
      <p:sp>
        <p:nvSpPr>
          <p:cNvPr id="141" name="Google Shape;141;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rPr>
              <a:t>Data</a:t>
            </a:r>
            <a:endParaRPr sz="2600">
              <a:solidFill>
                <a:schemeClr val="lt1"/>
              </a:solidFill>
            </a:endParaRPr>
          </a:p>
        </p:txBody>
      </p:sp>
      <p:pic>
        <p:nvPicPr>
          <p:cNvPr id="143" name="Google Shape;143;p23"/>
          <p:cNvPicPr preferRelativeResize="0"/>
          <p:nvPr/>
        </p:nvPicPr>
        <p:blipFill rotWithShape="1">
          <a:blip r:embed="rId4">
            <a:alphaModFix/>
          </a:blip>
          <a:srcRect b="0" l="2950" r="0" t="0"/>
          <a:stretch/>
        </p:blipFill>
        <p:spPr>
          <a:xfrm>
            <a:off x="1316950" y="3035500"/>
            <a:ext cx="5598400" cy="117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176900" y="175750"/>
            <a:ext cx="5693100" cy="7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Experiment &amp; Coding</a:t>
            </a:r>
            <a:endParaRPr sz="3100"/>
          </a:p>
        </p:txBody>
      </p:sp>
      <p:sp>
        <p:nvSpPr>
          <p:cNvPr id="149" name="Google Shape;149;p24"/>
          <p:cNvSpPr txBox="1"/>
          <p:nvPr>
            <p:ph idx="1" type="body"/>
          </p:nvPr>
        </p:nvSpPr>
        <p:spPr>
          <a:xfrm>
            <a:off x="-63225" y="1457225"/>
            <a:ext cx="3695400" cy="25968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accent1"/>
              </a:buClr>
              <a:buSzPts val="1600"/>
              <a:buChar char="●"/>
            </a:pPr>
            <a:r>
              <a:rPr lang="en" sz="1600">
                <a:solidFill>
                  <a:schemeClr val="accent1"/>
                </a:solidFill>
              </a:rPr>
              <a:t>Experimenting the code was done by using known sequences of specific SNPs that are already recorded in the database</a:t>
            </a:r>
            <a:endParaRPr sz="1600">
              <a:solidFill>
                <a:schemeClr val="accent1"/>
              </a:solidFill>
            </a:endParaRPr>
          </a:p>
          <a:p>
            <a:pPr indent="-330200" lvl="0" marL="457200" rtl="0" algn="just">
              <a:spcBef>
                <a:spcPts val="0"/>
              </a:spcBef>
              <a:spcAft>
                <a:spcPts val="0"/>
              </a:spcAft>
              <a:buClr>
                <a:schemeClr val="accent1"/>
              </a:buClr>
              <a:buSzPts val="1600"/>
              <a:buChar char="●"/>
            </a:pPr>
            <a:r>
              <a:rPr lang="en" sz="1600">
                <a:solidFill>
                  <a:schemeClr val="accent1"/>
                </a:solidFill>
              </a:rPr>
              <a:t>The coding part was mainly categorized into 3 parts: (reading file and Hash Algorithm - building database - getting position of SNP and retrieving data from database)</a:t>
            </a:r>
            <a:endParaRPr sz="1600">
              <a:solidFill>
                <a:schemeClr val="accent1"/>
              </a:solidFill>
            </a:endParaRPr>
          </a:p>
        </p:txBody>
      </p:sp>
      <p:pic>
        <p:nvPicPr>
          <p:cNvPr descr="Open Chromebook laptop computer" id="150" name="Google Shape;150;p24"/>
          <p:cNvPicPr preferRelativeResize="0"/>
          <p:nvPr/>
        </p:nvPicPr>
        <p:blipFill>
          <a:blip r:embed="rId3">
            <a:alphaModFix/>
          </a:blip>
          <a:stretch>
            <a:fillRect/>
          </a:stretch>
        </p:blipFill>
        <p:spPr>
          <a:xfrm>
            <a:off x="3529175" y="1306925"/>
            <a:ext cx="5591976" cy="3316000"/>
          </a:xfrm>
          <a:prstGeom prst="rect">
            <a:avLst/>
          </a:prstGeom>
          <a:noFill/>
          <a:ln>
            <a:noFill/>
          </a:ln>
        </p:spPr>
      </p:pic>
      <p:sp>
        <p:nvSpPr>
          <p:cNvPr id="151" name="Google Shape;151;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4"/>
          <p:cNvPicPr preferRelativeResize="0"/>
          <p:nvPr/>
        </p:nvPicPr>
        <p:blipFill rotWithShape="1">
          <a:blip r:embed="rId4">
            <a:alphaModFix/>
          </a:blip>
          <a:srcRect b="21972" l="3326" r="2715" t="7286"/>
          <a:stretch/>
        </p:blipFill>
        <p:spPr>
          <a:xfrm>
            <a:off x="4162413" y="1574200"/>
            <a:ext cx="4184899" cy="2362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4858325" y="2224650"/>
            <a:ext cx="4045200" cy="6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Coding part 1</a:t>
            </a:r>
            <a:endParaRPr>
              <a:solidFill>
                <a:schemeClr val="lt1"/>
              </a:solidFill>
            </a:endParaRPr>
          </a:p>
        </p:txBody>
      </p:sp>
      <p:sp>
        <p:nvSpPr>
          <p:cNvPr id="158" name="Google Shape;158;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5"/>
          <p:cNvPicPr preferRelativeResize="0"/>
          <p:nvPr/>
        </p:nvPicPr>
        <p:blipFill rotWithShape="1">
          <a:blip r:embed="rId3">
            <a:alphaModFix/>
          </a:blip>
          <a:srcRect b="29407" l="0" r="74866" t="6759"/>
          <a:stretch/>
        </p:blipFill>
        <p:spPr>
          <a:xfrm>
            <a:off x="195250" y="42875"/>
            <a:ext cx="3812400" cy="5446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4858325" y="2224650"/>
            <a:ext cx="4045200" cy="6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Coding part 2</a:t>
            </a:r>
            <a:endParaRPr>
              <a:solidFill>
                <a:schemeClr val="lt1"/>
              </a:solidFill>
            </a:endParaRPr>
          </a:p>
        </p:txBody>
      </p:sp>
      <p:sp>
        <p:nvSpPr>
          <p:cNvPr id="165" name="Google Shape;165;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6"/>
          <p:cNvPicPr preferRelativeResize="0"/>
          <p:nvPr/>
        </p:nvPicPr>
        <p:blipFill>
          <a:blip r:embed="rId3">
            <a:alphaModFix/>
          </a:blip>
          <a:stretch>
            <a:fillRect/>
          </a:stretch>
        </p:blipFill>
        <p:spPr>
          <a:xfrm>
            <a:off x="164100" y="0"/>
            <a:ext cx="3914775" cy="4286250"/>
          </a:xfrm>
          <a:prstGeom prst="rect">
            <a:avLst/>
          </a:prstGeom>
          <a:noFill/>
          <a:ln>
            <a:noFill/>
          </a:ln>
        </p:spPr>
      </p:pic>
      <p:pic>
        <p:nvPicPr>
          <p:cNvPr id="167" name="Google Shape;167;p26"/>
          <p:cNvPicPr preferRelativeResize="0"/>
          <p:nvPr/>
        </p:nvPicPr>
        <p:blipFill>
          <a:blip r:embed="rId4">
            <a:alphaModFix/>
          </a:blip>
          <a:stretch>
            <a:fillRect/>
          </a:stretch>
        </p:blipFill>
        <p:spPr>
          <a:xfrm>
            <a:off x="0" y="4598350"/>
            <a:ext cx="4572000" cy="47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858325" y="2224650"/>
            <a:ext cx="4045200" cy="6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Coding part 3</a:t>
            </a:r>
            <a:endParaRPr>
              <a:solidFill>
                <a:schemeClr val="lt1"/>
              </a:solidFill>
            </a:endParaRPr>
          </a:p>
        </p:txBody>
      </p:sp>
      <p:sp>
        <p:nvSpPr>
          <p:cNvPr id="173" name="Google Shape;173;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7"/>
          <p:cNvPicPr preferRelativeResize="0"/>
          <p:nvPr/>
        </p:nvPicPr>
        <p:blipFill>
          <a:blip r:embed="rId3">
            <a:alphaModFix/>
          </a:blip>
          <a:stretch>
            <a:fillRect/>
          </a:stretch>
        </p:blipFill>
        <p:spPr>
          <a:xfrm>
            <a:off x="0" y="1477350"/>
            <a:ext cx="4553525" cy="21887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Experiment &amp; Results</a:t>
            </a:r>
            <a:endParaRPr/>
          </a:p>
        </p:txBody>
      </p:sp>
      <p:sp>
        <p:nvSpPr>
          <p:cNvPr id="180" name="Google Shape;180;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8"/>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rPr>
              <a:t>Results</a:t>
            </a:r>
            <a:endParaRPr sz="2100">
              <a:solidFill>
                <a:schemeClr val="lt1"/>
              </a:solidFill>
            </a:endParaRPr>
          </a:p>
        </p:txBody>
      </p:sp>
      <p:pic>
        <p:nvPicPr>
          <p:cNvPr id="182" name="Google Shape;182;p28"/>
          <p:cNvPicPr preferRelativeResize="0"/>
          <p:nvPr/>
        </p:nvPicPr>
        <p:blipFill rotWithShape="1">
          <a:blip r:embed="rId3">
            <a:alphaModFix/>
          </a:blip>
          <a:srcRect b="6670" l="0" r="0" t="4155"/>
          <a:stretch/>
        </p:blipFill>
        <p:spPr>
          <a:xfrm>
            <a:off x="559600" y="1168025"/>
            <a:ext cx="6793450" cy="3407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Experiment &amp; Results</a:t>
            </a:r>
            <a:endParaRPr/>
          </a:p>
        </p:txBody>
      </p:sp>
      <p:sp>
        <p:nvSpPr>
          <p:cNvPr id="188" name="Google Shape;188;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9"/>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rPr>
              <a:t>Results</a:t>
            </a:r>
            <a:endParaRPr sz="2100">
              <a:solidFill>
                <a:schemeClr val="lt1"/>
              </a:solidFill>
            </a:endParaRPr>
          </a:p>
        </p:txBody>
      </p:sp>
      <p:pic>
        <p:nvPicPr>
          <p:cNvPr id="190" name="Google Shape;190;p29"/>
          <p:cNvPicPr preferRelativeResize="0"/>
          <p:nvPr/>
        </p:nvPicPr>
        <p:blipFill>
          <a:blip r:embed="rId3">
            <a:alphaModFix/>
          </a:blip>
          <a:stretch>
            <a:fillRect/>
          </a:stretch>
        </p:blipFill>
        <p:spPr>
          <a:xfrm>
            <a:off x="1230300" y="1087825"/>
            <a:ext cx="5997399" cy="3821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Experiment &amp; Results</a:t>
            </a:r>
            <a:endParaRPr/>
          </a:p>
        </p:txBody>
      </p:sp>
      <p:sp>
        <p:nvSpPr>
          <p:cNvPr id="196" name="Google Shape;196;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30"/>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rPr>
              <a:t>Results</a:t>
            </a:r>
            <a:endParaRPr sz="2100">
              <a:solidFill>
                <a:schemeClr val="lt1"/>
              </a:solidFill>
            </a:endParaRPr>
          </a:p>
        </p:txBody>
      </p:sp>
      <p:pic>
        <p:nvPicPr>
          <p:cNvPr id="198" name="Google Shape;198;p30"/>
          <p:cNvPicPr preferRelativeResize="0"/>
          <p:nvPr/>
        </p:nvPicPr>
        <p:blipFill>
          <a:blip r:embed="rId3">
            <a:alphaModFix/>
          </a:blip>
          <a:stretch>
            <a:fillRect/>
          </a:stretch>
        </p:blipFill>
        <p:spPr>
          <a:xfrm>
            <a:off x="311700" y="1899825"/>
            <a:ext cx="8185449" cy="16202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Experiment &amp; Results</a:t>
            </a:r>
            <a:endParaRPr/>
          </a:p>
        </p:txBody>
      </p:sp>
      <p:sp>
        <p:nvSpPr>
          <p:cNvPr id="204" name="Google Shape;204;p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31"/>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rPr>
              <a:t>Results</a:t>
            </a:r>
            <a:endParaRPr sz="2100">
              <a:solidFill>
                <a:schemeClr val="lt1"/>
              </a:solidFill>
            </a:endParaRPr>
          </a:p>
        </p:txBody>
      </p:sp>
      <p:sp>
        <p:nvSpPr>
          <p:cNvPr id="206" name="Google Shape;206;p31"/>
          <p:cNvSpPr txBox="1"/>
          <p:nvPr>
            <p:ph idx="1" type="body"/>
          </p:nvPr>
        </p:nvSpPr>
        <p:spPr>
          <a:xfrm>
            <a:off x="311700" y="2000675"/>
            <a:ext cx="8520600" cy="16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Results:</a:t>
            </a:r>
            <a:endParaRPr/>
          </a:p>
          <a:p>
            <a:pPr indent="-342900" lvl="0" marL="457200" rtl="0" algn="l">
              <a:spcBef>
                <a:spcPts val="1600"/>
              </a:spcBef>
              <a:spcAft>
                <a:spcPts val="0"/>
              </a:spcAft>
              <a:buSzPts val="1800"/>
              <a:buChar char="-"/>
            </a:pPr>
            <a:r>
              <a:rPr lang="en"/>
              <a:t>Checking needed output of the position needed</a:t>
            </a:r>
            <a:endParaRPr/>
          </a:p>
          <a:p>
            <a:pPr indent="-342900" lvl="0" marL="457200" rtl="0" algn="l">
              <a:spcBef>
                <a:spcPts val="0"/>
              </a:spcBef>
              <a:spcAft>
                <a:spcPts val="0"/>
              </a:spcAft>
              <a:buSzPts val="1800"/>
              <a:buChar char="-"/>
            </a:pPr>
            <a:r>
              <a:rPr lang="en"/>
              <a:t>Checking known SNPs of insulin gene with known sequences</a:t>
            </a:r>
            <a:endParaRPr/>
          </a:p>
          <a:p>
            <a:pPr indent="-342900" lvl="0" marL="457200" rtl="0" algn="l">
              <a:spcBef>
                <a:spcPts val="0"/>
              </a:spcBef>
              <a:spcAft>
                <a:spcPts val="0"/>
              </a:spcAft>
              <a:buSzPts val="1800"/>
              <a:buChar char="-"/>
            </a:pPr>
            <a:r>
              <a:rPr lang="en"/>
              <a:t>Checking the value of Hash position index algorithm output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cxnSp>
        <p:nvCxnSpPr>
          <p:cNvPr id="66" name="Google Shape;66;p14"/>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67" name="Google Shape;67;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68" name="Google Shape;68;p14"/>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Intro</a:t>
            </a:r>
            <a:endParaRPr sz="1800">
              <a:solidFill>
                <a:schemeClr val="lt1"/>
              </a:solidFill>
              <a:latin typeface="Source Code Pro"/>
              <a:ea typeface="Source Code Pro"/>
              <a:cs typeface="Source Code Pro"/>
              <a:sym typeface="Source Code Pro"/>
            </a:endParaRPr>
          </a:p>
        </p:txBody>
      </p:sp>
      <p:sp>
        <p:nvSpPr>
          <p:cNvPr id="70" name="Google Shape;70;p14"/>
          <p:cNvSpPr/>
          <p:nvPr/>
        </p:nvSpPr>
        <p:spPr>
          <a:xfrm>
            <a:off x="4261722" y="1423290"/>
            <a:ext cx="295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4261725" y="2596825"/>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Data</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&amp;</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Experiment</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&amp;</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Results</a:t>
            </a:r>
            <a:endParaRPr sz="3000">
              <a:solidFill>
                <a:schemeClr val="lt1"/>
              </a:solidFill>
              <a:latin typeface="Source Code Pro"/>
              <a:ea typeface="Source Code Pro"/>
              <a:cs typeface="Source Code Pro"/>
              <a:sym typeface="Source Code Pro"/>
            </a:endParaRPr>
          </a:p>
        </p:txBody>
      </p:sp>
      <p:sp>
        <p:nvSpPr>
          <p:cNvPr id="72" name="Google Shape;72;p14"/>
          <p:cNvSpPr/>
          <p:nvPr/>
        </p:nvSpPr>
        <p:spPr>
          <a:xfrm>
            <a:off x="2417326" y="2147415"/>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24173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Proposed Algorithm</a:t>
            </a:r>
            <a:endParaRPr sz="1800">
              <a:solidFill>
                <a:schemeClr val="lt1"/>
              </a:solidFill>
              <a:latin typeface="Source Code Pro"/>
              <a:ea typeface="Source Code Pro"/>
              <a:cs typeface="Source Code Pro"/>
              <a:sym typeface="Source Code Pro"/>
            </a:endParaRPr>
          </a:p>
        </p:txBody>
      </p:sp>
      <p:sp>
        <p:nvSpPr>
          <p:cNvPr id="74" name="Google Shape;74;p14"/>
          <p:cNvSpPr/>
          <p:nvPr/>
        </p:nvSpPr>
        <p:spPr>
          <a:xfrm>
            <a:off x="7683925" y="2357274"/>
            <a:ext cx="1114200" cy="108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nvSpPr>
        <p:spPr>
          <a:xfrm>
            <a:off x="7642225" y="2596750"/>
            <a:ext cx="1197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Source Code Pro"/>
                <a:ea typeface="Source Code Pro"/>
                <a:cs typeface="Source Code Pro"/>
                <a:sym typeface="Source Code Pro"/>
              </a:rPr>
              <a:t>Conclusion</a:t>
            </a:r>
            <a:endParaRPr sz="1300">
              <a:solidFill>
                <a:schemeClr val="lt1"/>
              </a:solidFill>
              <a:latin typeface="Source Code Pro"/>
              <a:ea typeface="Source Code Pro"/>
              <a:cs typeface="Source Code Pro"/>
              <a:sym typeface="Source Code Pro"/>
            </a:endParaRPr>
          </a:p>
        </p:txBody>
      </p:sp>
      <p:sp>
        <p:nvSpPr>
          <p:cNvPr id="76" name="Google Shape;76;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509550" y="1672650"/>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12" name="Google Shape;212;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8" name="Google Shape;218;p33"/>
          <p:cNvSpPr txBox="1"/>
          <p:nvPr>
            <p:ph idx="1" type="body"/>
          </p:nvPr>
        </p:nvSpPr>
        <p:spPr>
          <a:xfrm>
            <a:off x="311700" y="1978475"/>
            <a:ext cx="8520600" cy="174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database does not include benign SNPs</a:t>
            </a:r>
            <a:endParaRPr/>
          </a:p>
          <a:p>
            <a:pPr indent="-342900" lvl="0" marL="457200" rtl="0" algn="l">
              <a:spcBef>
                <a:spcPts val="0"/>
              </a:spcBef>
              <a:spcAft>
                <a:spcPts val="0"/>
              </a:spcAft>
              <a:buSzPts val="1800"/>
              <a:buChar char="●"/>
            </a:pPr>
            <a:r>
              <a:rPr lang="en"/>
              <a:t>Insulin has multiple variants due to alternative splicing</a:t>
            </a:r>
            <a:endParaRPr/>
          </a:p>
          <a:p>
            <a:pPr indent="-342900" lvl="0" marL="457200" rtl="0" algn="l">
              <a:spcBef>
                <a:spcPts val="0"/>
              </a:spcBef>
              <a:spcAft>
                <a:spcPts val="0"/>
              </a:spcAft>
              <a:buSzPts val="1800"/>
              <a:buChar char="●"/>
            </a:pPr>
            <a:r>
              <a:rPr lang="en"/>
              <a:t>Insertions or deletions within the entered sequence</a:t>
            </a:r>
            <a:endParaRPr/>
          </a:p>
          <a:p>
            <a:pPr indent="-342900" lvl="0" marL="457200" rtl="0" algn="l">
              <a:spcBef>
                <a:spcPts val="0"/>
              </a:spcBef>
              <a:spcAft>
                <a:spcPts val="0"/>
              </a:spcAft>
              <a:buSzPts val="1800"/>
              <a:buChar char="●"/>
            </a:pPr>
            <a:r>
              <a:rPr lang="en"/>
              <a:t>For sequences with multiple SNPs, the code will give the possible clinical pathogenicity for each SNP not the overall as it’s not defined  </a:t>
            </a:r>
            <a:endParaRPr/>
          </a:p>
        </p:txBody>
      </p:sp>
      <p:sp>
        <p:nvSpPr>
          <p:cNvPr id="219" name="Google Shape;219;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33"/>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Limitations</a:t>
            </a:r>
            <a:endParaRPr sz="15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6" name="Google Shape;226;p34"/>
          <p:cNvSpPr txBox="1"/>
          <p:nvPr>
            <p:ph idx="1" type="body"/>
          </p:nvPr>
        </p:nvSpPr>
        <p:spPr>
          <a:xfrm>
            <a:off x="311700" y="2394750"/>
            <a:ext cx="8520600" cy="111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Since our code gives </a:t>
            </a:r>
            <a:r>
              <a:rPr lang="en"/>
              <a:t>the possible clinical pathogenicity for multiple SNPs, we recommend trying to affirm our results using experimental approaches </a:t>
            </a:r>
            <a:r>
              <a:rPr lang="en"/>
              <a:t> </a:t>
            </a:r>
            <a:endParaRPr/>
          </a:p>
          <a:p>
            <a:pPr indent="0" lvl="0" marL="0" rtl="0" algn="l">
              <a:spcBef>
                <a:spcPts val="1600"/>
              </a:spcBef>
              <a:spcAft>
                <a:spcPts val="1600"/>
              </a:spcAft>
              <a:buNone/>
            </a:pPr>
            <a:r>
              <a:t/>
            </a:r>
            <a:endParaRPr/>
          </a:p>
        </p:txBody>
      </p:sp>
      <p:sp>
        <p:nvSpPr>
          <p:cNvPr id="227" name="Google Shape;227;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4"/>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Recommendations</a:t>
            </a:r>
            <a:endParaRPr sz="15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509550" y="1672650"/>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34" name="Google Shape;234;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342900" rtl="0" algn="l">
              <a:spcBef>
                <a:spcPts val="0"/>
              </a:spcBef>
              <a:spcAft>
                <a:spcPts val="0"/>
              </a:spcAft>
              <a:buNone/>
            </a:pPr>
            <a:r>
              <a:rPr lang="en"/>
              <a:t>[1] G. Reference, "What are single nucleotide polymorphisms (SNPs)?", Genetics Home Reference,  2019. [Online]. Available: https://ghr.nlm.nih.gov/primer/genomicresearch/snp?fbclid=IwAR0tJhUIP2QNuNm9bjo5Yq4zbO2ltlAVPtuK6NBkU8xf9EAeQNJK2VU5uCY. [Accessed: 11- Nov- 2019].</a:t>
            </a:r>
            <a:endParaRPr/>
          </a:p>
          <a:p>
            <a:pPr indent="-457200" lvl="0" marL="400050" rtl="0" algn="l">
              <a:spcBef>
                <a:spcPts val="1600"/>
              </a:spcBef>
              <a:spcAft>
                <a:spcPts val="1600"/>
              </a:spcAft>
              <a:buNone/>
            </a:pPr>
            <a:r>
              <a:rPr lang="en"/>
              <a:t> [2] "Diabetes", Who.int, 2019. [Online]. Available: https://www.who.int/news-room/fact-sheets/detail/diabetes. [Accessed: 11- Nov- 2019].</a:t>
            </a:r>
            <a:endParaRPr/>
          </a:p>
        </p:txBody>
      </p:sp>
      <p:sp>
        <p:nvSpPr>
          <p:cNvPr id="241" name="Google Shape;241;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ctrTitle"/>
          </p:nvPr>
        </p:nvSpPr>
        <p:spPr>
          <a:xfrm>
            <a:off x="3096300" y="17796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ThanQ</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 (SNPs &amp; Diabetes Mellitus)</a:t>
            </a:r>
            <a:endParaRPr/>
          </a:p>
        </p:txBody>
      </p:sp>
      <p:sp>
        <p:nvSpPr>
          <p:cNvPr id="82" name="Google Shape;82;p15"/>
          <p:cNvSpPr txBox="1"/>
          <p:nvPr>
            <p:ph idx="1" type="body"/>
          </p:nvPr>
        </p:nvSpPr>
        <p:spPr>
          <a:xfrm>
            <a:off x="143050" y="1657475"/>
            <a:ext cx="4494600" cy="2526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Are the m</a:t>
            </a:r>
            <a:r>
              <a:rPr lang="en" sz="1700"/>
              <a:t>ost common type of genetic variation among people where a single nucleotide change from one individual to the other in the same species (figure 1).</a:t>
            </a:r>
            <a:endParaRPr sz="1700"/>
          </a:p>
          <a:p>
            <a:pPr indent="-336550" lvl="0" marL="457200" rtl="0" algn="just">
              <a:spcBef>
                <a:spcPts val="0"/>
              </a:spcBef>
              <a:spcAft>
                <a:spcPts val="0"/>
              </a:spcAft>
              <a:buSzPts val="1700"/>
              <a:buChar char="●"/>
            </a:pPr>
            <a:r>
              <a:rPr lang="en" sz="1700"/>
              <a:t>Scientists found that they occur almost once every 1000 Nucleotide [1].</a:t>
            </a:r>
            <a:endParaRPr sz="1700"/>
          </a:p>
          <a:p>
            <a:pPr indent="-336550" lvl="0" marL="457200" rtl="0" algn="just">
              <a:spcBef>
                <a:spcPts val="0"/>
              </a:spcBef>
              <a:spcAft>
                <a:spcPts val="0"/>
              </a:spcAft>
              <a:buSzPts val="1700"/>
              <a:buChar char="●"/>
            </a:pPr>
            <a:r>
              <a:rPr lang="en" sz="1700"/>
              <a:t>They can act as biological markers, helping scientists locate genes that are associated with diseases [1].</a:t>
            </a:r>
            <a:endParaRPr sz="1700"/>
          </a:p>
        </p:txBody>
      </p:sp>
      <p:sp>
        <p:nvSpPr>
          <p:cNvPr id="83" name="Google Shape;83;p15"/>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SNPs</a:t>
            </a:r>
            <a:endParaRPr sz="2100">
              <a:solidFill>
                <a:schemeClr val="lt1"/>
              </a:solidFill>
            </a:endParaRPr>
          </a:p>
        </p:txBody>
      </p:sp>
      <p:pic>
        <p:nvPicPr>
          <p:cNvPr id="84" name="Google Shape;84;p15"/>
          <p:cNvPicPr preferRelativeResize="0"/>
          <p:nvPr/>
        </p:nvPicPr>
        <p:blipFill>
          <a:blip r:embed="rId3">
            <a:alphaModFix/>
          </a:blip>
          <a:stretch>
            <a:fillRect/>
          </a:stretch>
        </p:blipFill>
        <p:spPr>
          <a:xfrm>
            <a:off x="4692325" y="1833971"/>
            <a:ext cx="4375700" cy="2349500"/>
          </a:xfrm>
          <a:prstGeom prst="rect">
            <a:avLst/>
          </a:prstGeom>
          <a:noFill/>
          <a:ln>
            <a:noFill/>
          </a:ln>
        </p:spPr>
      </p:pic>
      <p:sp>
        <p:nvSpPr>
          <p:cNvPr id="85" name="Google Shape;85;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 (Cont.)</a:t>
            </a:r>
            <a:endParaRPr/>
          </a:p>
        </p:txBody>
      </p:sp>
      <p:sp>
        <p:nvSpPr>
          <p:cNvPr id="91" name="Google Shape;91;p16"/>
          <p:cNvSpPr txBox="1"/>
          <p:nvPr>
            <p:ph idx="1" type="body"/>
          </p:nvPr>
        </p:nvSpPr>
        <p:spPr>
          <a:xfrm>
            <a:off x="311700" y="1605525"/>
            <a:ext cx="7234800" cy="2526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They may help predict an individual’s response to certain drugs.</a:t>
            </a:r>
            <a:endParaRPr sz="1700"/>
          </a:p>
          <a:p>
            <a:pPr indent="-336550" lvl="0" marL="457200" rtl="0" algn="just">
              <a:spcBef>
                <a:spcPts val="0"/>
              </a:spcBef>
              <a:spcAft>
                <a:spcPts val="0"/>
              </a:spcAft>
              <a:buSzPts val="1700"/>
              <a:buChar char="●"/>
            </a:pPr>
            <a:r>
              <a:rPr lang="en" sz="1700"/>
              <a:t>Predict susceptibility to environmental factors such as toxins, and risk of developing particular diseases.</a:t>
            </a:r>
            <a:endParaRPr sz="1700"/>
          </a:p>
          <a:p>
            <a:pPr indent="-336550" lvl="0" marL="457200" rtl="0" algn="just">
              <a:spcBef>
                <a:spcPts val="0"/>
              </a:spcBef>
              <a:spcAft>
                <a:spcPts val="0"/>
              </a:spcAft>
              <a:buSzPts val="1700"/>
              <a:buChar char="●"/>
            </a:pPr>
            <a:r>
              <a:rPr lang="en" sz="1700"/>
              <a:t>They also can be used to track the inheritance of disease genes within families. </a:t>
            </a:r>
            <a:endParaRPr sz="1700"/>
          </a:p>
          <a:p>
            <a:pPr indent="-336550" lvl="0" marL="457200" rtl="0" algn="just">
              <a:spcBef>
                <a:spcPts val="0"/>
              </a:spcBef>
              <a:spcAft>
                <a:spcPts val="0"/>
              </a:spcAft>
              <a:buSzPts val="1700"/>
              <a:buChar char="★"/>
            </a:pPr>
            <a:r>
              <a:rPr lang="en" sz="1700"/>
              <a:t>We will focus on detecting SNPs associated with complex diseases such as diabetes</a:t>
            </a:r>
            <a:endParaRPr sz="1700"/>
          </a:p>
        </p:txBody>
      </p:sp>
      <p:sp>
        <p:nvSpPr>
          <p:cNvPr id="92" name="Google Shape;92;p16"/>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SNPs</a:t>
            </a:r>
            <a:endParaRPr sz="2100">
              <a:solidFill>
                <a:schemeClr val="lt1"/>
              </a:solidFill>
            </a:endParaRPr>
          </a:p>
          <a:p>
            <a:pPr indent="0" lvl="0" marL="0" rtl="0" algn="ctr">
              <a:spcBef>
                <a:spcPts val="0"/>
              </a:spcBef>
              <a:spcAft>
                <a:spcPts val="0"/>
              </a:spcAft>
              <a:buNone/>
            </a:pPr>
            <a:r>
              <a:rPr lang="en" sz="1300">
                <a:solidFill>
                  <a:schemeClr val="lt1"/>
                </a:solidFill>
              </a:rPr>
              <a:t>Importance</a:t>
            </a:r>
            <a:endParaRPr sz="1300">
              <a:solidFill>
                <a:schemeClr val="lt1"/>
              </a:solidFill>
            </a:endParaRPr>
          </a:p>
        </p:txBody>
      </p:sp>
      <p:sp>
        <p:nvSpPr>
          <p:cNvPr id="93" name="Google Shape;93;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 (Cont.)</a:t>
            </a:r>
            <a:endParaRPr/>
          </a:p>
        </p:txBody>
      </p:sp>
      <p:sp>
        <p:nvSpPr>
          <p:cNvPr id="99" name="Google Shape;99;p17"/>
          <p:cNvSpPr txBox="1"/>
          <p:nvPr>
            <p:ph idx="1" type="body"/>
          </p:nvPr>
        </p:nvSpPr>
        <p:spPr>
          <a:xfrm>
            <a:off x="311700" y="1816325"/>
            <a:ext cx="7234800" cy="2526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A chronic disease that occurs either when the pancreas does not produce enough insulin or when the body cannot effectively use the insulin it produces</a:t>
            </a:r>
            <a:endParaRPr sz="1700"/>
          </a:p>
          <a:p>
            <a:pPr indent="-336550" lvl="0" marL="457200" rtl="0" algn="just">
              <a:spcBef>
                <a:spcPts val="0"/>
              </a:spcBef>
              <a:spcAft>
                <a:spcPts val="0"/>
              </a:spcAft>
              <a:buSzPts val="1700"/>
              <a:buChar char="●"/>
            </a:pPr>
            <a:r>
              <a:rPr lang="en" sz="1700"/>
              <a:t>In 2016, it was the direct cause of 1.6 million deaths [2].</a:t>
            </a:r>
            <a:endParaRPr sz="1700"/>
          </a:p>
          <a:p>
            <a:pPr indent="-336550" lvl="0" marL="457200" rtl="0" algn="just">
              <a:spcBef>
                <a:spcPts val="0"/>
              </a:spcBef>
              <a:spcAft>
                <a:spcPts val="0"/>
              </a:spcAft>
              <a:buSzPts val="1700"/>
              <a:buChar char="●"/>
            </a:pPr>
            <a:r>
              <a:rPr lang="en" sz="1700"/>
              <a:t>Moreover, Poorly controlled diabetes over time leads to serious damage to many of the body’s systems, especially the nerves and blood vessels [2].</a:t>
            </a:r>
            <a:endParaRPr sz="1700"/>
          </a:p>
        </p:txBody>
      </p:sp>
      <p:sp>
        <p:nvSpPr>
          <p:cNvPr id="100" name="Google Shape;100;p17"/>
          <p:cNvSpPr/>
          <p:nvPr/>
        </p:nvSpPr>
        <p:spPr>
          <a:xfrm>
            <a:off x="7520275" y="133125"/>
            <a:ext cx="1452900" cy="147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Diabetes Mellitus</a:t>
            </a:r>
            <a:endParaRPr sz="800">
              <a:solidFill>
                <a:schemeClr val="lt1"/>
              </a:solidFill>
            </a:endParaRPr>
          </a:p>
        </p:txBody>
      </p:sp>
      <p:sp>
        <p:nvSpPr>
          <p:cNvPr id="101" name="Google Shape;101;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509550" y="1672650"/>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Proposed Algorithm</a:t>
            </a:r>
            <a:endParaRPr/>
          </a:p>
        </p:txBody>
      </p:sp>
      <p:sp>
        <p:nvSpPr>
          <p:cNvPr id="107" name="Google Shape;107;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65500" y="1507950"/>
            <a:ext cx="4045200" cy="212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Hash Position index Algorithm </a:t>
            </a:r>
            <a:endParaRPr/>
          </a:p>
        </p:txBody>
      </p:sp>
      <p:sp>
        <p:nvSpPr>
          <p:cNvPr id="113" name="Google Shape;113;p19"/>
          <p:cNvSpPr txBox="1"/>
          <p:nvPr>
            <p:ph idx="2" type="body"/>
          </p:nvPr>
        </p:nvSpPr>
        <p:spPr>
          <a:xfrm>
            <a:off x="4458400" y="724200"/>
            <a:ext cx="4526400" cy="3695100"/>
          </a:xfrm>
          <a:prstGeom prst="rect">
            <a:avLst/>
          </a:prstGeom>
        </p:spPr>
        <p:txBody>
          <a:bodyPr anchorCtr="0" anchor="ctr" bIns="91425" lIns="91425" spcFirstLastPara="1" rIns="91425" wrap="square" tIns="91425">
            <a:noAutofit/>
          </a:bodyPr>
          <a:lstStyle/>
          <a:p>
            <a:pPr indent="-336550" lvl="0" marL="457200" rtl="0" algn="just">
              <a:spcBef>
                <a:spcPts val="0"/>
              </a:spcBef>
              <a:spcAft>
                <a:spcPts val="0"/>
              </a:spcAft>
              <a:buSzPts val="1700"/>
              <a:buChar char="●"/>
            </a:pPr>
            <a:r>
              <a:rPr lang="en" sz="1700"/>
              <a:t>Using the hash algorithm, the four bases are converted into four binary digits, and then the conversion sequence is converted, which is set A=1, C=1=2, G=3, T=4,and then convert the four numbers to decimal digits in the matching query .</a:t>
            </a:r>
            <a:endParaRPr sz="1700"/>
          </a:p>
          <a:p>
            <a:pPr indent="-336550" lvl="0" marL="457200" rtl="0" algn="just">
              <a:spcBef>
                <a:spcPts val="0"/>
              </a:spcBef>
              <a:spcAft>
                <a:spcPts val="0"/>
              </a:spcAft>
              <a:buSzPts val="1700"/>
              <a:buChar char="●"/>
            </a:pPr>
            <a:r>
              <a:rPr lang="en" sz="1700"/>
              <a:t>Hash value algorithm formula is Hash(value)=value*[4^(2*k-m-1)],  value represents the corresponding value of the character, K represents the length of M, and k-mer represents the position range of the character in the string [0- (m-1)]</a:t>
            </a:r>
            <a:endParaRPr sz="1700"/>
          </a:p>
        </p:txBody>
      </p:sp>
      <p:sp>
        <p:nvSpPr>
          <p:cNvPr id="114" name="Google Shape;114;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 </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we built a database specific to all the SNPs found in the insulin gene that are correlated clinically to being pathogenic or likely pathogenic. These SNPs were extracted from the dbsnps in the NCBI. </a:t>
            </a:r>
            <a:endParaRPr/>
          </a:p>
          <a:p>
            <a:pPr indent="-342900" lvl="0" marL="457200" rtl="0" algn="l">
              <a:spcBef>
                <a:spcPts val="0"/>
              </a:spcBef>
              <a:spcAft>
                <a:spcPts val="0"/>
              </a:spcAft>
              <a:buSzPts val="1800"/>
              <a:buChar char="●"/>
            </a:pPr>
            <a:r>
              <a:rPr lang="en"/>
              <a:t>Second, we worked on a sequence matching algorithm based on hash position index. This step is to compare the entered sequence from the user with the original gene sequence.</a:t>
            </a:r>
            <a:endParaRPr/>
          </a:p>
          <a:p>
            <a:pPr indent="-342900" lvl="0" marL="457200" rtl="0" algn="l">
              <a:spcBef>
                <a:spcPts val="0"/>
              </a:spcBef>
              <a:spcAft>
                <a:spcPts val="0"/>
              </a:spcAft>
              <a:buSzPts val="1800"/>
              <a:buChar char="●"/>
            </a:pPr>
            <a:r>
              <a:rPr lang="en"/>
              <a:t>Third, we check the differences between both if present and get back the nucleotides position. </a:t>
            </a:r>
            <a:endParaRPr/>
          </a:p>
          <a:p>
            <a:pPr indent="-342900" lvl="0" marL="457200" rtl="0" algn="l">
              <a:spcBef>
                <a:spcPts val="0"/>
              </a:spcBef>
              <a:spcAft>
                <a:spcPts val="0"/>
              </a:spcAft>
              <a:buSzPts val="1800"/>
              <a:buChar char="●"/>
            </a:pPr>
            <a:r>
              <a:rPr lang="en"/>
              <a:t>Fourth, we fetch the database searching for the position and its clinical pathogenicity and if not found it gives a “not defined pathogenicity” statement. </a:t>
            </a:r>
            <a:endParaRPr/>
          </a:p>
        </p:txBody>
      </p:sp>
      <p:sp>
        <p:nvSpPr>
          <p:cNvPr id="121" name="Google Shape;121;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860900" y="2193000"/>
            <a:ext cx="4045200" cy="7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Follow me </a:t>
            </a:r>
            <a:endParaRPr>
              <a:solidFill>
                <a:schemeClr val="lt1"/>
              </a:solidFill>
            </a:endParaRPr>
          </a:p>
        </p:txBody>
      </p:sp>
      <p:sp>
        <p:nvSpPr>
          <p:cNvPr id="127" name="Google Shape;127;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1"/>
          <p:cNvPicPr preferRelativeResize="0"/>
          <p:nvPr/>
        </p:nvPicPr>
        <p:blipFill>
          <a:blip r:embed="rId3">
            <a:alphaModFix/>
          </a:blip>
          <a:stretch>
            <a:fillRect/>
          </a:stretch>
        </p:blipFill>
        <p:spPr>
          <a:xfrm>
            <a:off x="1325615" y="0"/>
            <a:ext cx="187452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F6265"/>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